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17" r:id="rId2"/>
    <p:sldId id="373" r:id="rId3"/>
    <p:sldId id="412" r:id="rId4"/>
    <p:sldId id="385" r:id="rId5"/>
    <p:sldId id="386" r:id="rId6"/>
    <p:sldId id="414" r:id="rId7"/>
    <p:sldId id="390" r:id="rId8"/>
    <p:sldId id="391" r:id="rId9"/>
    <p:sldId id="392" r:id="rId10"/>
    <p:sldId id="419" r:id="rId11"/>
    <p:sldId id="393" r:id="rId12"/>
  </p:sldIdLst>
  <p:sldSz cx="12192000" cy="6858000"/>
  <p:notesSz cx="6858000" cy="9144000"/>
  <p:embeddedFontLst>
    <p:embeddedFont>
      <p:font typeface="Impact" panose="020B0806030902050204" pitchFamily="34" charset="0"/>
      <p:regular r:id="rId15"/>
    </p:embeddedFont>
    <p:embeddedFont>
      <p:font typeface="仿宋" panose="02010609060101010101" pitchFamily="49" charset="-122"/>
      <p:regular r:id="rId16"/>
    </p:embeddedFont>
    <p:embeddedFont>
      <p:font typeface="华文细黑" panose="02010600040101010101" pitchFamily="2" charset="-122"/>
      <p:regular r:id="rId17"/>
    </p:embeddedFont>
    <p:embeddedFont>
      <p:font typeface="微软雅黑 Light" panose="020B0502040204020203" pitchFamily="34" charset="-122"/>
      <p:regular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CD5"/>
    <a:srgbClr val="EEAF1D"/>
    <a:srgbClr val="D2365A"/>
    <a:srgbClr val="D89868"/>
    <a:srgbClr val="FBF0E6"/>
    <a:srgbClr val="FBDFCD"/>
    <a:srgbClr val="FFEACC"/>
    <a:srgbClr val="CB0A26"/>
    <a:srgbClr val="CC729B"/>
    <a:srgbClr val="269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18" autoAdjust="0"/>
  </p:normalViewPr>
  <p:slideViewPr>
    <p:cSldViewPr snapToGrid="0">
      <p:cViewPr varScale="1">
        <p:scale>
          <a:sx n="86" d="100"/>
          <a:sy n="86" d="100"/>
        </p:scale>
        <p:origin x="34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72670-D0B9-4A58-A3DF-C75E6FD5936E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500A4-2FC7-4E71-869B-4B1AFD5F3A8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E8FEA-3AC9-4DE1-B0CA-FA2A2FC791B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765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93DB1-7F6C-4615-B4B1-D088D10047F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500A4-2FC7-4E71-869B-4B1AFD5F3A8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E8FEA-3AC9-4DE1-B0CA-FA2A2FC791B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93DB1-7F6C-4615-B4B1-D088D10047F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93DB1-7F6C-4615-B4B1-D088D10047F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E8FEA-3AC9-4DE1-B0CA-FA2A2FC791B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93DB1-7F6C-4615-B4B1-D088D10047F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93DB1-7F6C-4615-B4B1-D088D10047F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93DB1-7F6C-4615-B4B1-D088D10047F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节标题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fld id="{BB9B6E86-A6BB-48CD-A263-B8E28C700D4F}" type="datetimeFigureOut">
              <a:rPr lang="zh-CN" altLang="en-US" smtClean="0"/>
              <a:t>2024/6/3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 Light" panose="020B0502040204020203" pitchFamily="34" charset="-122"/>
              </a:defRPr>
            </a:lvl1pPr>
          </a:lstStyle>
          <a:p>
            <a:fld id="{FE1E4F4C-FBC5-40C9-BF6F-0796B22E846A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71112" y="2282634"/>
            <a:ext cx="9001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黑体-繁" panose="03000509000000000000" pitchFamily="65" charset="-122"/>
                <a:ea typeface="黑体-繁" panose="03000509000000000000" pitchFamily="65" charset="-122"/>
              </a:rPr>
              <a:t> </a:t>
            </a:r>
            <a:r>
              <a:rPr lang="zh-CN" altLang="en-US" sz="72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鱼如何适应水生生活</a:t>
            </a:r>
            <a:endParaRPr lang="en-US" altLang="zh-CN" sz="72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7294" y="1012522"/>
            <a:ext cx="4354285" cy="435428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22" name="大演PPT工作室制作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7705" flipH="1">
            <a:off x="198661" y="2262348"/>
            <a:ext cx="4408252" cy="34390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3" y="1773380"/>
            <a:ext cx="2907777" cy="1221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58679" y="1690577"/>
            <a:ext cx="8016949" cy="3817088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大演PPT工作室制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87" y="3215526"/>
            <a:ext cx="5555179" cy="28288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15608" y="2583711"/>
            <a:ext cx="6315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i="1" dirty="0">
                <a:solidFill>
                  <a:schemeClr val="accent1">
                    <a:alpha val="20000"/>
                  </a:schemeClr>
                </a:solidFill>
                <a:latin typeface="Impact" panose="020B0806030902050204" pitchFamily="34" charset="0"/>
              </a:rPr>
              <a:t>PART ONE</a:t>
            </a:r>
            <a:endParaRPr lang="zh-CN" altLang="en-US" sz="10000" i="1" dirty="0">
              <a:solidFill>
                <a:schemeClr val="accent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44207" y="2544325"/>
            <a:ext cx="4751917" cy="748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219200">
              <a:defRPr/>
            </a:pPr>
            <a:r>
              <a:rPr lang="zh-CN" altLang="en-US" sz="4265" kern="1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第三部分</a:t>
            </a:r>
            <a:endParaRPr lang="zh-CN" altLang="zh-CN" sz="4265" kern="100" dirty="0">
              <a:solidFill>
                <a:schemeClr val="accent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668054" y="3262574"/>
            <a:ext cx="5209117" cy="662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219200"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思考与探究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057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75999" y="1841621"/>
            <a:ext cx="8134252" cy="5016380"/>
            <a:chOff x="1485595" y="500062"/>
            <a:chExt cx="7529513" cy="46434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5595" y="500062"/>
              <a:ext cx="7529513" cy="4643438"/>
            </a:xfrm>
            <a:prstGeom prst="rect">
              <a:avLst/>
            </a:prstGeom>
          </p:spPr>
        </p:pic>
        <p:sp>
          <p:nvSpPr>
            <p:cNvPr id="4" name="Rectangle 4"/>
            <p:cNvSpPr/>
            <p:nvPr/>
          </p:nvSpPr>
          <p:spPr>
            <a:xfrm>
              <a:off x="3297434" y="1062344"/>
              <a:ext cx="1569028" cy="279875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8" name="Rectangle 55"/>
          <p:cNvSpPr/>
          <p:nvPr/>
        </p:nvSpPr>
        <p:spPr>
          <a:xfrm>
            <a:off x="5772000" y="430096"/>
            <a:ext cx="648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56"/>
          <p:cNvSpPr txBox="1"/>
          <p:nvPr/>
        </p:nvSpPr>
        <p:spPr>
          <a:xfrm>
            <a:off x="5424984" y="749464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思考与探究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E1975A4-9D64-311D-971E-39C309F80280}"/>
              </a:ext>
            </a:extLst>
          </p:cNvPr>
          <p:cNvSpPr txBox="1"/>
          <p:nvPr/>
        </p:nvSpPr>
        <p:spPr>
          <a:xfrm>
            <a:off x="2094524" y="1528105"/>
            <a:ext cx="5509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鸟类适应飞翔的身体结构有哪些？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31大演PPT工作室制作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36758">
            <a:off x="-275788" y="2274558"/>
            <a:ext cx="5727017" cy="291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文本框 19"/>
          <p:cNvSpPr txBox="1">
            <a:spLocks noChangeArrowheads="1"/>
          </p:cNvSpPr>
          <p:nvPr/>
        </p:nvSpPr>
        <p:spPr bwMode="auto">
          <a:xfrm>
            <a:off x="7351590" y="1349058"/>
            <a:ext cx="30797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鱼的基本结构</a:t>
            </a:r>
          </a:p>
        </p:txBody>
      </p:sp>
      <p:sp>
        <p:nvSpPr>
          <p:cNvPr id="4102" name="文本框 21"/>
          <p:cNvSpPr txBox="1">
            <a:spLocks noChangeArrowheads="1"/>
          </p:cNvSpPr>
          <p:nvPr/>
        </p:nvSpPr>
        <p:spPr bwMode="auto">
          <a:xfrm>
            <a:off x="7429669" y="2748873"/>
            <a:ext cx="27220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结构与功能</a:t>
            </a:r>
          </a:p>
        </p:txBody>
      </p:sp>
      <p:sp>
        <p:nvSpPr>
          <p:cNvPr id="23" name="Content Placeholder 2"/>
          <p:cNvSpPr txBox="1"/>
          <p:nvPr/>
        </p:nvSpPr>
        <p:spPr>
          <a:xfrm>
            <a:off x="5659968" y="4218192"/>
            <a:ext cx="3651249" cy="6942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50975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altLang="zh-CN" sz="1065" dirty="0">
              <a:solidFill>
                <a:schemeClr val="tx1">
                  <a:lumMod val="95000"/>
                  <a:lumOff val="5000"/>
                </a:schemeClr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104" name="文本框 23"/>
          <p:cNvSpPr txBox="1">
            <a:spLocks noChangeArrowheads="1"/>
          </p:cNvSpPr>
          <p:nvPr/>
        </p:nvSpPr>
        <p:spPr bwMode="auto">
          <a:xfrm>
            <a:off x="7429669" y="3911330"/>
            <a:ext cx="27220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思考与探究</a:t>
            </a:r>
          </a:p>
        </p:txBody>
      </p:sp>
      <p:pic>
        <p:nvPicPr>
          <p:cNvPr id="4107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1849" y="1400515"/>
            <a:ext cx="560832" cy="50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8" name="文本框 30"/>
          <p:cNvSpPr txBox="1">
            <a:spLocks noChangeArrowheads="1"/>
          </p:cNvSpPr>
          <p:nvPr/>
        </p:nvSpPr>
        <p:spPr bwMode="auto">
          <a:xfrm>
            <a:off x="258235" y="379462"/>
            <a:ext cx="45246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 Light" panose="020B0502040204020203" pitchFamily="34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目录 </a:t>
            </a:r>
            <a:r>
              <a:rPr lang="en-US" altLang="zh-CN" sz="36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32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CONTENTS</a:t>
            </a:r>
            <a:endParaRPr lang="zh-CN" altLang="en-US" sz="3200" dirty="0">
              <a:solidFill>
                <a:schemeClr val="accent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4109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4784" y="2764743"/>
            <a:ext cx="558925" cy="50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4784" y="3927200"/>
            <a:ext cx="558925" cy="50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58679" y="1690577"/>
            <a:ext cx="8016949" cy="3817088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大演PPT工作室制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87" y="3215526"/>
            <a:ext cx="5555179" cy="28288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15608" y="2583711"/>
            <a:ext cx="6315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i="1" dirty="0">
                <a:solidFill>
                  <a:schemeClr val="accent1">
                    <a:alpha val="20000"/>
                  </a:schemeClr>
                </a:solidFill>
                <a:latin typeface="Impact" panose="020B0806030902050204" pitchFamily="34" charset="0"/>
              </a:rPr>
              <a:t>PART ONE</a:t>
            </a:r>
            <a:endParaRPr lang="zh-CN" altLang="en-US" sz="10000" i="1" dirty="0">
              <a:solidFill>
                <a:schemeClr val="accent1">
                  <a:alpha val="2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44207" y="2544325"/>
            <a:ext cx="4751917" cy="748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219200">
              <a:defRPr/>
            </a:pPr>
            <a:r>
              <a:rPr lang="zh-CN" altLang="en-US" sz="4265" kern="1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第一部分</a:t>
            </a:r>
            <a:endParaRPr lang="zh-CN" altLang="zh-CN" sz="4265" kern="100" dirty="0">
              <a:solidFill>
                <a:schemeClr val="accent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16372" y="3357975"/>
            <a:ext cx="5209117" cy="662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219200"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鱼的基本结构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7"/>
          <p:cNvSpPr txBox="1"/>
          <p:nvPr/>
        </p:nvSpPr>
        <p:spPr>
          <a:xfrm>
            <a:off x="180392" y="347412"/>
            <a:ext cx="1746504" cy="1243584"/>
          </a:xfrm>
          <a:prstGeom prst="roundRect">
            <a:avLst>
              <a:gd name="adj" fmla="val 6163"/>
            </a:avLst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Picture Placeholder 7"/>
          <p:cNvSpPr txBox="1"/>
          <p:nvPr/>
        </p:nvSpPr>
        <p:spPr>
          <a:xfrm>
            <a:off x="10445496" y="0"/>
            <a:ext cx="1746504" cy="1243584"/>
          </a:xfrm>
          <a:prstGeom prst="roundRect">
            <a:avLst>
              <a:gd name="adj" fmla="val 6163"/>
            </a:avLst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8" name="Picture Placeholder 7"/>
          <p:cNvSpPr txBox="1"/>
          <p:nvPr/>
        </p:nvSpPr>
        <p:spPr>
          <a:xfrm>
            <a:off x="0" y="4838700"/>
            <a:ext cx="2840900" cy="2019300"/>
          </a:xfrm>
          <a:prstGeom prst="roundRect">
            <a:avLst>
              <a:gd name="adj" fmla="val 5624"/>
            </a:avLst>
          </a:prstGeo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0" name="大演PPT工作室制作"/>
          <p:cNvSpPr txBox="1"/>
          <p:nvPr/>
        </p:nvSpPr>
        <p:spPr>
          <a:xfrm>
            <a:off x="9351100" y="4662602"/>
            <a:ext cx="2840900" cy="2019300"/>
          </a:xfrm>
          <a:prstGeom prst="roundRect">
            <a:avLst>
              <a:gd name="adj" fmla="val 5624"/>
            </a:avLst>
          </a:prstGeom>
          <a:blipFill>
            <a:blip r:embed="rId6"/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Rectangle 55"/>
          <p:cNvSpPr/>
          <p:nvPr/>
        </p:nvSpPr>
        <p:spPr>
          <a:xfrm>
            <a:off x="5772000" y="430096"/>
            <a:ext cx="648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6"/>
          <p:cNvSpPr txBox="1"/>
          <p:nvPr/>
        </p:nvSpPr>
        <p:spPr>
          <a:xfrm>
            <a:off x="5490706" y="83164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教材剖析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864562-464C-27A2-B514-9F0197485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365433"/>
            <a:ext cx="8128000" cy="438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849569"/>
            <a:ext cx="4155239" cy="34648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59823" y="1236551"/>
            <a:ext cx="5490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根据鱼的基本结构特征，辨别下列物种哪些是鱼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0" name="Picture Placeholder 10"/>
          <p:cNvSpPr txBox="1"/>
          <p:nvPr/>
        </p:nvSpPr>
        <p:spPr>
          <a:xfrm>
            <a:off x="151619" y="1973213"/>
            <a:ext cx="3852000" cy="21844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5" name="Rectangle 55"/>
          <p:cNvSpPr/>
          <p:nvPr/>
        </p:nvSpPr>
        <p:spPr>
          <a:xfrm>
            <a:off x="5772000" y="430096"/>
            <a:ext cx="648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56"/>
          <p:cNvSpPr txBox="1"/>
          <p:nvPr/>
        </p:nvSpPr>
        <p:spPr>
          <a:xfrm>
            <a:off x="5490705" y="610586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牛刀小试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07A9EF-0B22-D844-4832-D38734D53FBB}"/>
              </a:ext>
            </a:extLst>
          </p:cNvPr>
          <p:cNvSpPr txBox="1"/>
          <p:nvPr/>
        </p:nvSpPr>
        <p:spPr>
          <a:xfrm>
            <a:off x="5352660" y="2413337"/>
            <a:ext cx="35549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海马           河豚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鲸鱼           中华鲟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鱿鱼           鲨鱼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鲍鱼            娃娃鱼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58679" y="1690577"/>
            <a:ext cx="8016949" cy="3817088"/>
          </a:xfrm>
          <a:prstGeom prst="rect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87" y="3307890"/>
            <a:ext cx="5555179" cy="28288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00417" y="2544325"/>
            <a:ext cx="63157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i="1" dirty="0">
                <a:solidFill>
                  <a:schemeClr val="accent1">
                    <a:alpha val="2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PART TWO</a:t>
            </a:r>
            <a:endParaRPr lang="zh-CN" altLang="en-US" sz="10000" i="1" dirty="0">
              <a:solidFill>
                <a:schemeClr val="accent1">
                  <a:alpha val="2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44207" y="2544325"/>
            <a:ext cx="4751917" cy="748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219200">
              <a:defRPr/>
            </a:pPr>
            <a:r>
              <a:rPr lang="zh-CN" altLang="en-US" sz="4265" kern="100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第二部分</a:t>
            </a:r>
            <a:endParaRPr lang="zh-CN" altLang="zh-CN" sz="4265" kern="100" dirty="0">
              <a:solidFill>
                <a:schemeClr val="accent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615608" y="3337044"/>
            <a:ext cx="5209117" cy="58105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219200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结构与功能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50"/>
          <p:cNvSpPr txBox="1"/>
          <p:nvPr/>
        </p:nvSpPr>
        <p:spPr>
          <a:xfrm>
            <a:off x="2761084" y="1048713"/>
            <a:ext cx="65695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alpha val="3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en-US" sz="2800" dirty="0">
                <a:solidFill>
                  <a:schemeClr val="tx1">
                    <a:alpha val="3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身体流线形，减小在水中的阻力</a:t>
            </a:r>
            <a:endParaRPr lang="en-US" altLang="zh-CN" sz="2800" dirty="0">
              <a:solidFill>
                <a:schemeClr val="tx1">
                  <a:alpha val="3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alpha val="3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</a:t>
            </a:r>
            <a:r>
              <a:rPr lang="zh-CN" altLang="en-US" sz="2800" dirty="0">
                <a:solidFill>
                  <a:schemeClr val="tx1">
                    <a:alpha val="3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体表有粘液，减少游泳时的摩擦阻力</a:t>
            </a:r>
            <a:endParaRPr lang="en-US" altLang="zh-CN" sz="2800" dirty="0">
              <a:solidFill>
                <a:schemeClr val="tx1">
                  <a:alpha val="3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alpha val="3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</a:t>
            </a:r>
            <a:r>
              <a:rPr lang="zh-CN" altLang="en-US" sz="2800" dirty="0">
                <a:solidFill>
                  <a:schemeClr val="tx1">
                    <a:alpha val="3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侧线可以感知水流，测定方向</a:t>
            </a:r>
            <a:endParaRPr lang="en-US" altLang="zh-CN" sz="2800" dirty="0">
              <a:solidFill>
                <a:schemeClr val="tx1">
                  <a:alpha val="3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alpha val="3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4.</a:t>
            </a:r>
            <a:r>
              <a:rPr lang="zh-CN" altLang="en-US" sz="2800" dirty="0">
                <a:solidFill>
                  <a:schemeClr val="tx1">
                    <a:alpha val="3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鳍可以协调平衡，尾鳍控制方向</a:t>
            </a:r>
            <a:endParaRPr lang="en-US" altLang="zh-CN" sz="2800" dirty="0">
              <a:solidFill>
                <a:schemeClr val="tx1">
                  <a:alpha val="3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alpha val="3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5.</a:t>
            </a:r>
            <a:r>
              <a:rPr lang="zh-CN" altLang="en-US" sz="2800" dirty="0">
                <a:solidFill>
                  <a:schemeClr val="tx1">
                    <a:alpha val="3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用鳃呼吸</a:t>
            </a:r>
            <a:endParaRPr lang="en-US" altLang="zh-CN" sz="2800" dirty="0">
              <a:solidFill>
                <a:schemeClr val="tx1">
                  <a:alpha val="3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800" dirty="0">
              <a:solidFill>
                <a:schemeClr val="tx1">
                  <a:alpha val="3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6600" dirty="0">
              <a:solidFill>
                <a:schemeClr val="accent1">
                  <a:alpha val="3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9681" y="265612"/>
            <a:ext cx="1593669" cy="168946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767896" y="2469423"/>
            <a:ext cx="2375190" cy="4384765"/>
          </a:xfrm>
          <a:prstGeom prst="rect">
            <a:avLst/>
          </a:prstGeom>
          <a:noFill/>
          <a:ln w="762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4245604"/>
            <a:ext cx="1994263" cy="256032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6" y="373135"/>
            <a:ext cx="1351157" cy="1351157"/>
          </a:xfrm>
          <a:prstGeom prst="rect">
            <a:avLst/>
          </a:prstGeom>
        </p:spPr>
      </p:pic>
      <p:pic>
        <p:nvPicPr>
          <p:cNvPr id="6" name="大演PPT工作室制作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81540">
            <a:off x="8909983" y="4106787"/>
            <a:ext cx="4091015" cy="1717906"/>
          </a:xfrm>
          <a:prstGeom prst="rect">
            <a:avLst/>
          </a:prstGeom>
        </p:spPr>
      </p:pic>
      <p:sp>
        <p:nvSpPr>
          <p:cNvPr id="21" name="Rectangle 55"/>
          <p:cNvSpPr/>
          <p:nvPr/>
        </p:nvSpPr>
        <p:spPr>
          <a:xfrm>
            <a:off x="5772000" y="430096"/>
            <a:ext cx="648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2" y="570496"/>
            <a:ext cx="5196314" cy="26453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97442" y="1945763"/>
            <a:ext cx="10271051" cy="4635795"/>
          </a:xfrm>
          <a:prstGeom prst="rect">
            <a:avLst/>
          </a:prstGeom>
          <a:noFill/>
          <a:ln w="127000">
            <a:solidFill>
              <a:schemeClr val="bg1">
                <a:lumMod val="75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55"/>
          <p:cNvSpPr/>
          <p:nvPr/>
        </p:nvSpPr>
        <p:spPr>
          <a:xfrm>
            <a:off x="5772000" y="430096"/>
            <a:ext cx="648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56"/>
          <p:cNvSpPr txBox="1"/>
          <p:nvPr/>
        </p:nvSpPr>
        <p:spPr>
          <a:xfrm>
            <a:off x="5490706" y="6579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课外延伸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8F729A-2DC8-8647-81CA-484199BCEEEE}"/>
              </a:ext>
            </a:extLst>
          </p:cNvPr>
          <p:cNvSpPr txBox="1"/>
          <p:nvPr/>
        </p:nvSpPr>
        <p:spPr>
          <a:xfrm>
            <a:off x="1723053" y="2973355"/>
            <a:ext cx="8497078" cy="279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鱼鳔能够辅助呼吸，并且调节鱼的身体密度，使鱼能够上下浮动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2.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鱼的肾脏可以维持鱼体内正常的体液浓度，调节体内渗透压，保证鱼不会失水或吸水而死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3.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鱼进行卵生繁殖，精卵细胞随着水的流动结合在一起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699920" y="4872232"/>
            <a:ext cx="2235200" cy="191192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935120" y="4872232"/>
            <a:ext cx="2253675" cy="191192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935119" y="2960305"/>
            <a:ext cx="2253675" cy="191192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6" name="Rectangle 55"/>
          <p:cNvSpPr/>
          <p:nvPr/>
        </p:nvSpPr>
        <p:spPr>
          <a:xfrm>
            <a:off x="5772000" y="430096"/>
            <a:ext cx="6480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56"/>
          <p:cNvSpPr txBox="1"/>
          <p:nvPr/>
        </p:nvSpPr>
        <p:spPr>
          <a:xfrm>
            <a:off x="5486689" y="68870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知识小结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554183-1D2A-53E8-1D46-C8EEED37EB95}"/>
              </a:ext>
            </a:extLst>
          </p:cNvPr>
          <p:cNvSpPr txBox="1"/>
          <p:nvPr/>
        </p:nvSpPr>
        <p:spPr>
          <a:xfrm>
            <a:off x="1008185" y="1575221"/>
            <a:ext cx="10437366" cy="234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结构与功能相适应：生物体或物体的各个部分，其特征与其执行的功能是相互关联匹配的。一定的结构特征必然有与之相对应的功能。任何功能都需要特定的结构来完成。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例如：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根吸水的部位是根尖的成熟区，对应的结构是有大量根毛，增大吸水面积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      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小肠是消化道中最长的一段，是消化和吸收的主要器官。小肠内表面有许多 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皱襞和绒毛，使肠的消化吸收面积大大增加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TitleSubTitleDesc"/>
  <p:tag name="MH" val="20150820163548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TitleSubTitleDesc"/>
  <p:tag name="MH" val="20150820163548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TitleSubTitleDesc"/>
  <p:tag name="MH" val="20150820163548"/>
  <p:tag name="MH_LIBRARY" val="GRAPHIC"/>
</p:tagLst>
</file>

<file path=ppt/theme/theme1.xml><?xml version="1.0" encoding="utf-8"?>
<a:theme xmlns:a="http://schemas.openxmlformats.org/drawingml/2006/main" name="Office 主题">
  <a:themeElements>
    <a:clrScheme name="治愈系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56BCD5"/>
      </a:accent1>
      <a:accent2>
        <a:srgbClr val="F3C059"/>
      </a:accent2>
      <a:accent3>
        <a:srgbClr val="61B93E"/>
      </a:accent3>
      <a:accent4>
        <a:srgbClr val="4B79C0"/>
      </a:accent4>
      <a:accent5>
        <a:srgbClr val="8058D3"/>
      </a:accent5>
      <a:accent6>
        <a:srgbClr val="0BA1B5"/>
      </a:accent6>
      <a:hlink>
        <a:srgbClr val="BB0A0B"/>
      </a:hlink>
      <a:folHlink>
        <a:srgbClr val="BB0A0B"/>
      </a:folHlink>
    </a:clrScheme>
    <a:fontScheme name="自定义 2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306</Words>
  <Application>Microsoft Office PowerPoint</Application>
  <PresentationFormat>宽屏</PresentationFormat>
  <Paragraphs>50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Calibri</vt:lpstr>
      <vt:lpstr>黑体-繁</vt:lpstr>
      <vt:lpstr>Impact</vt:lpstr>
      <vt:lpstr>仿宋</vt:lpstr>
      <vt:lpstr>华文细黑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建颖 谭</cp:lastModifiedBy>
  <cp:revision>90</cp:revision>
  <dcterms:created xsi:type="dcterms:W3CDTF">2015-10-07T12:43:00Z</dcterms:created>
  <dcterms:modified xsi:type="dcterms:W3CDTF">2024-06-03T12:59:29Z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